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02" r:id="rId5"/>
    <p:sldMasterId id="2147483747" r:id="rId6"/>
  </p:sldMasterIdLst>
  <p:notesMasterIdLst>
    <p:notesMasterId r:id="rId31"/>
  </p:notesMasterIdLst>
  <p:handoutMasterIdLst>
    <p:handoutMasterId r:id="rId32"/>
  </p:handoutMasterIdLst>
  <p:sldIdLst>
    <p:sldId id="474" r:id="rId7"/>
    <p:sldId id="272" r:id="rId8"/>
    <p:sldId id="340" r:id="rId9"/>
    <p:sldId id="471" r:id="rId10"/>
    <p:sldId id="469" r:id="rId11"/>
    <p:sldId id="470" r:id="rId12"/>
    <p:sldId id="297" r:id="rId13"/>
    <p:sldId id="298" r:id="rId14"/>
    <p:sldId id="468" r:id="rId15"/>
    <p:sldId id="271" r:id="rId16"/>
    <p:sldId id="476" r:id="rId17"/>
    <p:sldId id="276" r:id="rId18"/>
    <p:sldId id="472" r:id="rId19"/>
    <p:sldId id="449" r:id="rId20"/>
    <p:sldId id="450" r:id="rId21"/>
    <p:sldId id="439" r:id="rId22"/>
    <p:sldId id="291" r:id="rId23"/>
    <p:sldId id="438" r:id="rId24"/>
    <p:sldId id="338" r:id="rId25"/>
    <p:sldId id="302" r:id="rId26"/>
    <p:sldId id="300" r:id="rId27"/>
    <p:sldId id="473" r:id="rId28"/>
    <p:sldId id="326" r:id="rId29"/>
    <p:sldId id="437" r:id="rId30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78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257">
          <p15:clr>
            <a:srgbClr val="A4A3A4"/>
          </p15:clr>
        </p15:guide>
        <p15:guide id="8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  <a:srgbClr val="BCE4FA"/>
    <a:srgbClr val="EAF6FE"/>
    <a:srgbClr val="E6F7FB"/>
    <a:srgbClr val="9EC9E3"/>
    <a:srgbClr val="83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4A204-AE9D-4EC1-9F39-B0CDCCE8DC3D}" v="8" dt="2019-09-16T15:13:06.039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6" autoAdjust="0"/>
    <p:restoredTop sz="94660"/>
  </p:normalViewPr>
  <p:slideViewPr>
    <p:cSldViewPr showGuides="1">
      <p:cViewPr varScale="1">
        <p:scale>
          <a:sx n="75" d="100"/>
          <a:sy n="75" d="100"/>
        </p:scale>
        <p:origin x="248" y="56"/>
      </p:cViewPr>
      <p:guideLst>
        <p:guide pos="2978"/>
        <p:guide orient="horz" pos="3158"/>
        <p:guide orient="horz" pos="255"/>
        <p:guide orient="horz" pos="709"/>
        <p:guide orient="horz" pos="402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3924" y="20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4662-E8E4-4479-B298-8B9F99A4E8B1}" type="datetimeFigureOut">
              <a:rPr lang="fi-FI" sz="800" smtClean="0"/>
              <a:t>16.9.2019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603E-1A40-400C-824F-58A1E8BEBE6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6923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A35F2AC-5892-471B-B012-5F67CA53C17C}" type="datetimeFigureOut">
              <a:rPr lang="fi-FI" smtClean="0"/>
              <a:pPr/>
              <a:t>16.9.2019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91A1916-8993-4DD2-B6BA-A57149BB3A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0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81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0175" y="739775"/>
            <a:ext cx="6581775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32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22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45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6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12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45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89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646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403975" cy="36020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842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22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92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54123-5E41-2E41-BD47-C370B56BAA5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49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06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79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11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77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32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37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92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916-8993-4DD2-B6BA-A57149BB3A86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64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8E3B20-2BA6-4E06-97BA-4EFED7654CFB}" type="datetime1">
              <a:rPr lang="fi-FI" smtClean="0"/>
              <a:t>16.9.2019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4620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E712-52CE-4C8D-B219-4F41FB51AC35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3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C7E5-B22B-4363-8422-0AEFB328B764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4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4558-9A98-420A-8390-A8714C35BC90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6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3A-56B8-4E4E-A27A-451A2E6438BA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1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4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6791-287A-4B85-A81B-518198475A1C}" type="datetime1">
              <a:rPr lang="fi-FI" smtClean="0"/>
              <a:t>16.9.2019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6119AF5-1AEB-4D7D-9227-913027753368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066B97BF-34E7-4F12-9FB9-23514B850A25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20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B902-6EBC-41BA-8A5E-086A10AE337C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0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F04-53CC-4DD0-9C9E-A585066C4635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01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5FA3B-74E0-4C72-A235-B9D05E4ACC75}" type="datetime1">
              <a:rPr lang="fi-FI" smtClean="0"/>
              <a:t>16.9.2019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3901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5B10D1-7847-4EA1-89C8-CDD9057129D9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67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657740D-19C6-4A5B-8C83-860443DA1CE8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3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DD054FE-F277-4A4E-892F-6E0E2AA5827C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5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4E21194-4658-46D8-8A1E-1C287707BFD3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17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99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AC69-09BC-49B5-8488-124E7EC95C0C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348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866-227B-4D90-8906-42EC69BFD9FF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593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C02-5BA1-4A84-81E7-61D106ADB0B8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185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AB3-82AE-4C5D-B4B0-A5B8D46A0A77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7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C4-D54D-4CD0-A49D-D6EABDEBF8C9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8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67D9A8-3977-4D8B-AF7E-880CB33F2DFB}" type="datetime1">
              <a:rPr lang="fi-FI" smtClean="0"/>
              <a:t>16.9.2019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638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896E-DF54-4CCF-B0D4-1A3890F3D578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66DC-12D5-41FB-9798-7061D215CCAF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0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1C19-CDF9-4212-A9D7-743C27C13417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46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C542-5D34-43DF-8009-9EDF1AF5F2A9}" type="datetime1">
              <a:rPr lang="fi-FI" smtClean="0"/>
              <a:t>16.9.2019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7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BE6-A51C-4D0C-B2EC-209DFBD45BF8}" type="datetime1">
              <a:rPr lang="fi-FI" smtClean="0"/>
              <a:t>16.9.2019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0F44-956D-466B-882B-2DF9E6D53195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B407-7A38-4F2B-B9E2-CBBAE7780586}" type="datetime1">
              <a:rPr lang="fi-FI" smtClean="0"/>
              <a:t>16.9.2019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9ED-DA7B-4800-86BA-75543832BCF8}" type="datetime1">
              <a:rPr lang="fi-FI" smtClean="0"/>
              <a:t>16.9.2019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DA2DA-4081-4AEC-AF43-427E2C9C78EF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666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0681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B8F616-E376-4DED-8029-2D10729B0BF1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507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545-2B7D-469B-BC0F-C213A3D99823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8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D8B019-2CBA-45F0-9DB7-EFB92FAAC1A1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138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41414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388533-5A97-4083-B784-FB96B231D039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853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DF2AC4-D444-4DC1-82C7-F0CA1CFF7238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51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FE571B-0C2A-422B-A2B4-E3E4AD0616C4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2744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tähän </a:t>
            </a:r>
            <a:r>
              <a:rPr lang="fi-FI" noProof="0" dirty="0" err="1"/>
              <a:t>some</a:t>
            </a:r>
            <a:r>
              <a:rPr lang="fi-FI" noProof="0" dirty="0"/>
              <a:t> viestisi</a:t>
            </a:r>
          </a:p>
        </p:txBody>
      </p:sp>
    </p:spTree>
    <p:extLst>
      <p:ext uri="{BB962C8B-B14F-4D97-AF65-F5344CB8AC3E}">
        <p14:creationId xmlns:p14="http://schemas.microsoft.com/office/powerpoint/2010/main" val="37769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ympyrakuvalla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16.9.2019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7368" y="1124744"/>
            <a:ext cx="3889684" cy="38884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3" name="Group 11"/>
          <p:cNvGrpSpPr>
            <a:grpSpLocks noChangeAspect="1"/>
          </p:cNvGrpSpPr>
          <p:nvPr userDrawn="1"/>
        </p:nvGrpSpPr>
        <p:grpSpPr>
          <a:xfrm>
            <a:off x="8544272" y="5661248"/>
            <a:ext cx="3167732" cy="705821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1" y="1773"/>
            <a:ext cx="2340754" cy="2779155"/>
          </a:xfrm>
          <a:prstGeom prst="rect">
            <a:avLst/>
          </a:prstGeom>
        </p:spPr>
      </p:pic>
      <p:sp>
        <p:nvSpPr>
          <p:cNvPr id="37" name="Tekstin paikkamerkki 35"/>
          <p:cNvSpPr>
            <a:spLocks noGrp="1"/>
          </p:cNvSpPr>
          <p:nvPr>
            <p:ph type="body" sz="quarter" idx="15"/>
          </p:nvPr>
        </p:nvSpPr>
        <p:spPr>
          <a:xfrm>
            <a:off x="4727848" y="1125387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  <p:sp>
        <p:nvSpPr>
          <p:cNvPr id="20" name="Tekstin paikkamerkki 35"/>
          <p:cNvSpPr>
            <a:spLocks noGrp="1"/>
          </p:cNvSpPr>
          <p:nvPr>
            <p:ph type="body" sz="quarter" idx="16" hasCustomPrompt="1"/>
          </p:nvPr>
        </p:nvSpPr>
        <p:spPr>
          <a:xfrm>
            <a:off x="4727848" y="4581128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5474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tely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16.9.2019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1"/>
          <p:cNvGrpSpPr>
            <a:grpSpLocks noChangeAspect="1"/>
          </p:cNvGrpSpPr>
          <p:nvPr userDrawn="1"/>
        </p:nvGrpSpPr>
        <p:grpSpPr>
          <a:xfrm>
            <a:off x="551384" y="5803789"/>
            <a:ext cx="2592000" cy="577539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Rounded Rectangle 16"/>
          <p:cNvSpPr/>
          <p:nvPr userDrawn="1"/>
        </p:nvSpPr>
        <p:spPr>
          <a:xfrm>
            <a:off x="3579802" y="404664"/>
            <a:ext cx="8616280" cy="5974537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rgbClr val="EA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35760" y="764704"/>
            <a:ext cx="2232248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1" name="Tekstin paikkamerkki 35"/>
          <p:cNvSpPr>
            <a:spLocks noGrp="1"/>
          </p:cNvSpPr>
          <p:nvPr>
            <p:ph type="body" sz="quarter" idx="15" hasCustomPrompt="1"/>
          </p:nvPr>
        </p:nvSpPr>
        <p:spPr>
          <a:xfrm>
            <a:off x="6456040" y="4869160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  <p:sp>
        <p:nvSpPr>
          <p:cNvPr id="18" name="Tekstin paikkamerkki 35"/>
          <p:cNvSpPr>
            <a:spLocks noGrp="1"/>
          </p:cNvSpPr>
          <p:nvPr>
            <p:ph type="body" sz="quarter" idx="17"/>
          </p:nvPr>
        </p:nvSpPr>
        <p:spPr>
          <a:xfrm>
            <a:off x="6456040" y="764704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0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3804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6621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5335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2CDE5BF-66E5-4725-AE88-E3DC4B9E16B3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901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7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8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1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1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3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7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15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8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18F987-A48F-4C15-A24C-9884B5F36FAF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5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24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80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161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989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62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227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373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86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69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65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2947C9-FEFF-40E3-AB17-DE90EA5C7622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82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0653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865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6521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3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9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78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92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844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6DFFE5-06CA-41E1-B841-6A2ED7DC193F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27018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12325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36449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496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7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389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EDB277-1660-4F9D-A2DF-5F9BCE46427E}" type="datetime1">
              <a:rPr lang="fi-FI" smtClean="0"/>
              <a:t>16.9.2019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5.6.2019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tähän some viestisi</a:t>
            </a:r>
          </a:p>
        </p:txBody>
      </p:sp>
    </p:spTree>
    <p:extLst>
      <p:ext uri="{BB962C8B-B14F-4D97-AF65-F5344CB8AC3E}">
        <p14:creationId xmlns:p14="http://schemas.microsoft.com/office/powerpoint/2010/main" val="14185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>
            <a:normAutofit/>
          </a:bodyPr>
          <a:lstStyle>
            <a:lvl1pPr algn="l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57528"/>
            <a:ext cx="8136467" cy="1636194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" y="384630"/>
            <a:ext cx="3347391" cy="1048470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5936342"/>
            <a:ext cx="12192000" cy="921658"/>
          </a:xfrm>
          <a:prstGeom prst="rect">
            <a:avLst/>
          </a:prstGeom>
          <a:gradFill flip="none" rotWithShape="1">
            <a:gsLst>
              <a:gs pos="0">
                <a:srgbClr val="A8AC04"/>
              </a:gs>
              <a:gs pos="99000">
                <a:srgbClr val="A8AC04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809173" y="6131477"/>
            <a:ext cx="718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>
                <a:solidFill>
                  <a:schemeClr val="bg1"/>
                </a:solidFill>
              </a:rPr>
              <a:t>Julkisten hankintojen neuvontayksikkö</a:t>
            </a:r>
          </a:p>
          <a:p>
            <a:pPr algn="l"/>
            <a:r>
              <a:rPr lang="fi-FI" sz="1400" b="1" dirty="0" err="1">
                <a:solidFill>
                  <a:schemeClr val="bg1"/>
                </a:solidFill>
              </a:rPr>
              <a:t>Rådgivningsenheten</a:t>
            </a:r>
            <a:r>
              <a:rPr lang="fi-FI" sz="1400" b="1" dirty="0">
                <a:solidFill>
                  <a:schemeClr val="bg1"/>
                </a:solidFill>
              </a:rPr>
              <a:t> för </a:t>
            </a:r>
            <a:r>
              <a:rPr lang="fi-FI" sz="1400" b="1" dirty="0" err="1">
                <a:solidFill>
                  <a:schemeClr val="bg1"/>
                </a:solidFill>
              </a:rPr>
              <a:t>offentlig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upphandling</a:t>
            </a:r>
            <a:endParaRPr lang="fi-FI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946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778001"/>
            <a:ext cx="10371667" cy="4151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5933" y="457200"/>
            <a:ext cx="10371667" cy="1095829"/>
          </a:xfrm>
        </p:spPr>
        <p:txBody>
          <a:bodyPr lIns="0" rIns="0" anchor="b">
            <a:normAutofit/>
          </a:bodyPr>
          <a:lstStyle>
            <a:lvl1pPr algn="l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322230" y="6107401"/>
            <a:ext cx="1206508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3780" y="6107401"/>
            <a:ext cx="522149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6FEE3690-F5DD-4D10-AE54-EBE94241D383}" type="slidenum">
              <a:rPr lang="fi-FI" noProof="0" smtClean="0"/>
              <a:t>‹#›</a:t>
            </a:fld>
            <a:endParaRPr lang="fi-FI" noProof="0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" y="5733163"/>
            <a:ext cx="1948543" cy="610323"/>
          </a:xfrm>
          <a:prstGeom prst="rect">
            <a:avLst/>
          </a:prstGeom>
        </p:spPr>
      </p:pic>
      <p:sp>
        <p:nvSpPr>
          <p:cNvPr id="18" name="Suorakulmio 17"/>
          <p:cNvSpPr/>
          <p:nvPr userDrawn="1"/>
        </p:nvSpPr>
        <p:spPr>
          <a:xfrm>
            <a:off x="0" y="6451600"/>
            <a:ext cx="12192000" cy="406400"/>
          </a:xfrm>
          <a:prstGeom prst="rect">
            <a:avLst/>
          </a:prstGeom>
          <a:gradFill flip="none" rotWithShape="1">
            <a:gsLst>
              <a:gs pos="0">
                <a:srgbClr val="A8AC04"/>
              </a:gs>
              <a:gs pos="99000">
                <a:srgbClr val="A8AC04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9" name="Tekstiruutu 18"/>
          <p:cNvSpPr txBox="1"/>
          <p:nvPr userDrawn="1"/>
        </p:nvSpPr>
        <p:spPr>
          <a:xfrm>
            <a:off x="809173" y="6515009"/>
            <a:ext cx="11276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1" dirty="0">
                <a:solidFill>
                  <a:schemeClr val="bg1"/>
                </a:solidFill>
              </a:rPr>
              <a:t>Julkisten hankintojen neuvontayksikkö         </a:t>
            </a:r>
            <a:r>
              <a:rPr lang="fi-FI" sz="1200" b="1" dirty="0" err="1">
                <a:solidFill>
                  <a:schemeClr val="bg1"/>
                </a:solidFill>
              </a:rPr>
              <a:t>Rådgivningsenheten</a:t>
            </a:r>
            <a:r>
              <a:rPr lang="fi-FI" sz="1200" b="1" dirty="0">
                <a:solidFill>
                  <a:schemeClr val="bg1"/>
                </a:solidFill>
              </a:rPr>
              <a:t> för </a:t>
            </a:r>
            <a:r>
              <a:rPr lang="fi-FI" sz="1200" b="1" dirty="0" err="1">
                <a:solidFill>
                  <a:schemeClr val="bg1"/>
                </a:solidFill>
              </a:rPr>
              <a:t>offentlig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b="1" dirty="0" err="1">
                <a:solidFill>
                  <a:schemeClr val="bg1"/>
                </a:solidFill>
              </a:rPr>
              <a:t>upphandling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37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5933" y="457200"/>
            <a:ext cx="10371667" cy="1095829"/>
          </a:xfrm>
        </p:spPr>
        <p:txBody>
          <a:bodyPr lIns="0" rIns="0" anchor="b">
            <a:normAutofit/>
          </a:bodyPr>
          <a:lstStyle>
            <a:lvl1pPr algn="l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322230" y="6107401"/>
            <a:ext cx="1206508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3780" y="6107401"/>
            <a:ext cx="522149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6FEE3690-F5DD-4D10-AE54-EBE94241D383}" type="slidenum">
              <a:rPr lang="fi-FI" noProof="0" smtClean="0"/>
              <a:t>‹#›</a:t>
            </a:fld>
            <a:endParaRPr lang="fi-FI" noProof="0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" y="5733163"/>
            <a:ext cx="1948543" cy="610323"/>
          </a:xfrm>
          <a:prstGeom prst="rect">
            <a:avLst/>
          </a:prstGeom>
        </p:spPr>
      </p:pic>
      <p:sp>
        <p:nvSpPr>
          <p:cNvPr id="20" name="Suorakulmio 19"/>
          <p:cNvSpPr/>
          <p:nvPr userDrawn="1"/>
        </p:nvSpPr>
        <p:spPr>
          <a:xfrm>
            <a:off x="0" y="6451600"/>
            <a:ext cx="12192000" cy="406400"/>
          </a:xfrm>
          <a:prstGeom prst="rect">
            <a:avLst/>
          </a:prstGeom>
          <a:gradFill flip="none" rotWithShape="1">
            <a:gsLst>
              <a:gs pos="0">
                <a:srgbClr val="A8AC04"/>
              </a:gs>
              <a:gs pos="99000">
                <a:srgbClr val="A8AC04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809173" y="6515009"/>
            <a:ext cx="11276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1" dirty="0">
                <a:solidFill>
                  <a:schemeClr val="bg1"/>
                </a:solidFill>
              </a:rPr>
              <a:t>Julkisten hankintojen neuvontayksikkö         </a:t>
            </a:r>
            <a:r>
              <a:rPr lang="fi-FI" sz="1200" b="1" dirty="0" err="1">
                <a:solidFill>
                  <a:schemeClr val="bg1"/>
                </a:solidFill>
              </a:rPr>
              <a:t>Rådgivningsenheten</a:t>
            </a:r>
            <a:r>
              <a:rPr lang="fi-FI" sz="1200" b="1" dirty="0">
                <a:solidFill>
                  <a:schemeClr val="bg1"/>
                </a:solidFill>
              </a:rPr>
              <a:t> för </a:t>
            </a:r>
            <a:r>
              <a:rPr lang="fi-FI" sz="1200" b="1" dirty="0" err="1">
                <a:solidFill>
                  <a:schemeClr val="bg1"/>
                </a:solidFill>
              </a:rPr>
              <a:t>offentlig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b="1" dirty="0" err="1">
                <a:solidFill>
                  <a:schemeClr val="bg1"/>
                </a:solidFill>
              </a:rPr>
              <a:t>upphandling</a:t>
            </a:r>
            <a:endParaRPr lang="fi-F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04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762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35B10D1-7847-4EA1-89C8-CDD9057129D9}" type="datetime1">
              <a:rPr lang="fi-FI" noProof="0" smtClean="0"/>
              <a:t>16.9.2019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4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0" r:id="rId2"/>
    <p:sldLayoutId id="2147483680" r:id="rId3"/>
    <p:sldLayoutId id="2147483650" r:id="rId4"/>
    <p:sldLayoutId id="2147483661" r:id="rId5"/>
    <p:sldLayoutId id="2147483681" r:id="rId6"/>
    <p:sldLayoutId id="2147483676" r:id="rId7"/>
    <p:sldLayoutId id="2147483677" r:id="rId8"/>
    <p:sldLayoutId id="2147483675" r:id="rId9"/>
    <p:sldLayoutId id="2147483682" r:id="rId10"/>
    <p:sldLayoutId id="2147483651" r:id="rId11"/>
    <p:sldLayoutId id="2147483679" r:id="rId12"/>
    <p:sldLayoutId id="2147483678" r:id="rId13"/>
    <p:sldLayoutId id="2147483652" r:id="rId14"/>
    <p:sldLayoutId id="2147483653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83" r:id="rId22"/>
    <p:sldLayoutId id="2147483684" r:id="rId23"/>
    <p:sldLayoutId id="2147483693" r:id="rId24"/>
    <p:sldLayoutId id="2147483668" r:id="rId25"/>
    <p:sldLayoutId id="2147483669" r:id="rId26"/>
    <p:sldLayoutId id="2147483672" r:id="rId27"/>
    <p:sldLayoutId id="2147483673" r:id="rId28"/>
    <p:sldLayoutId id="2147483670" r:id="rId29"/>
    <p:sldLayoutId id="2147483671" r:id="rId30"/>
    <p:sldLayoutId id="2147483691" r:id="rId31"/>
    <p:sldLayoutId id="2147483692" r:id="rId32"/>
    <p:sldLayoutId id="2147483674" r:id="rId33"/>
    <p:sldLayoutId id="2147483654" r:id="rId34"/>
    <p:sldLayoutId id="2147483655" r:id="rId35"/>
    <p:sldLayoutId id="2147483688" r:id="rId36"/>
    <p:sldLayoutId id="2147483689" r:id="rId37"/>
    <p:sldLayoutId id="2147483685" r:id="rId38"/>
    <p:sldLayoutId id="2147483694" r:id="rId39"/>
    <p:sldLayoutId id="2147483687" r:id="rId40"/>
    <p:sldLayoutId id="2147483695" r:id="rId41"/>
    <p:sldLayoutId id="2147483696" r:id="rId42"/>
    <p:sldLayoutId id="2147483697" r:id="rId43"/>
    <p:sldLayoutId id="2147483698" r:id="rId44"/>
    <p:sldLayoutId id="2147483701" r:id="rId45"/>
    <p:sldLayoutId id="2147483700" r:id="rId4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5.6.2019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  <p:sldLayoutId id="2147483744" r:id="rId42"/>
    <p:sldLayoutId id="2147483745" r:id="rId43"/>
    <p:sldLayoutId id="2147483746" r:id="rId44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8946" y="6407644"/>
            <a:ext cx="1206508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1503" y="6407644"/>
            <a:ext cx="4128804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0496" y="6407644"/>
            <a:ext cx="522149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6FEE3690-F5DD-4D10-AE54-EBE94241D38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5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000" b="1" kern="1600" spc="-30">
          <a:solidFill>
            <a:srgbClr val="002E6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Verdana" pitchFamily="34" charset="0"/>
        <a:buChar char="•"/>
        <a:defRPr sz="2600" kern="1600" spc="-30">
          <a:solidFill>
            <a:srgbClr val="002E63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Verdana"/>
        <a:buChar char="»"/>
        <a:defRPr sz="2200" kern="1600" spc="-30">
          <a:solidFill>
            <a:srgbClr val="002E63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600" spc="-30">
          <a:solidFill>
            <a:srgbClr val="002E63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600" spc="-30">
          <a:solidFill>
            <a:srgbClr val="002E63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600" spc="-30">
          <a:solidFill>
            <a:srgbClr val="002E63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Relationship Id="rId4" Type="http://schemas.openxmlformats.org/officeDocument/2006/relationships/hyperlink" Target="http://www.hankintakeino.fi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AEAFBE96-7152-40DB-A6C3-245B949A5A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1" b="24931"/>
          <a:stretch>
            <a:fillRect/>
          </a:stretch>
        </p:blipFill>
        <p:spPr>
          <a:xfrm>
            <a:off x="24680" y="0"/>
            <a:ext cx="12192000" cy="6858000"/>
          </a:xfr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Ajankohtaista henkilö-kuljetuksista sekä valtakunnallisen liikennejärjestelmä-suunnitelman valmistelu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600055" y="4509120"/>
            <a:ext cx="5183958" cy="864096"/>
          </a:xfrm>
        </p:spPr>
        <p:txBody>
          <a:bodyPr/>
          <a:lstStyle/>
          <a:p>
            <a:r>
              <a:rPr lang="fi-FI" sz="2000" dirty="0"/>
              <a:t>Etelä-Savon maakuntatilaisuus 17.9.2019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Johanna Vilkuna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i-FI" dirty="0"/>
              <a:t>@</a:t>
            </a:r>
            <a:r>
              <a:rPr lang="fi-FI" dirty="0" err="1"/>
              <a:t>JohannaVilkuna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>
          <a:xfrm>
            <a:off x="10344151" y="5445224"/>
            <a:ext cx="1439862" cy="432048"/>
          </a:xfrm>
        </p:spPr>
        <p:txBody>
          <a:bodyPr/>
          <a:lstStyle/>
          <a:p>
            <a:r>
              <a:rPr lang="fi-FI" dirty="0"/>
              <a:t>17.9.2019</a:t>
            </a:r>
          </a:p>
        </p:txBody>
      </p:sp>
    </p:spTree>
    <p:extLst>
      <p:ext uri="{BB962C8B-B14F-4D97-AF65-F5344CB8AC3E}">
        <p14:creationId xmlns:p14="http://schemas.microsoft.com/office/powerpoint/2010/main" val="2399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9217025" cy="1151979"/>
          </a:xfrm>
        </p:spPr>
        <p:txBody>
          <a:bodyPr/>
          <a:lstStyle/>
          <a:p>
            <a:r>
              <a:rPr lang="fi-FI" dirty="0"/>
              <a:t>Kuntaliitto: Infran kehittämiseen pitkäjänteisyyttä, rahoitusvastuut pidettävä selkeinä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400256" y="1772816"/>
            <a:ext cx="3168352" cy="20884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Hyötyjä maksaa -näkökulmasta valtio tulisi osallistua enemmän kaupunki-seutujen infran ja joukkoliikenteen rahoitukseen.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Kuntaliiton kaupunkipoliittisen työryhmän kannanotto 14.11.2018: </a:t>
            </a:r>
            <a:r>
              <a:rPr lang="fi-FI" sz="2000" b="0" i="1" dirty="0"/>
              <a:t>Kaupunkien osallistuminen valtiolle kuuluvien infrastruktuuri-hankkeiden rahoitukseen.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511824" y="1916832"/>
            <a:ext cx="3168352" cy="20884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Kunnilla miljardien eurojen korjausvelka omassa infrassa.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Valtion osuus ELY-keskusten ja kaupunkiseutujen järjestämän joukkoliikenteen yhteenlasketusta rahoituksesta on noin 10 prosenttia.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3392" y="1844824"/>
            <a:ext cx="3168352" cy="208845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Uusien rahoitusmallien selvittäminen tärkeää.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Kaupungeilla ei ole kuitenkaan uutta ylimääräistä rahoituslähdettä valtion infraan.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dirty="0"/>
              <a:t>Jotta uusista raideyhteyksistä saada hyötyä kiinteistöjen arvonnousuun, se edellyttää sitä, että kaupunki jatkuvasti tekee itse investointeja.</a:t>
            </a:r>
          </a:p>
          <a:p>
            <a:endParaRPr lang="fi-FI" sz="2200" b="0" dirty="0"/>
          </a:p>
          <a:p>
            <a:endParaRPr lang="fi-FI" sz="2200" b="0" dirty="0"/>
          </a:p>
        </p:txBody>
      </p:sp>
    </p:spTree>
    <p:extLst>
      <p:ext uri="{BB962C8B-B14F-4D97-AF65-F5344CB8AC3E}">
        <p14:creationId xmlns:p14="http://schemas.microsoft.com/office/powerpoint/2010/main" val="42762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Kuntaliiton kysely osoitti, että kaikenkokoiset kunnat osallistuivat vuonna 2013 maanteiden rakentamisvastuisiin yli 40 milj. eurolla.</a:t>
            </a:r>
          </a:p>
          <a:p>
            <a:r>
              <a:rPr lang="fi-FI" dirty="0"/>
              <a:t>Pääsyynä oli se, että hanke ei olisi toteutunut ilman kunnan rahoitusta tai sitä pystyttiin nopeuttamaan kunnan rahoituksella.</a:t>
            </a:r>
          </a:p>
          <a:p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D94437-22B6-408B-8FA0-3C0A3D16154C}"/>
              </a:ext>
            </a:extLst>
          </p:cNvPr>
          <p:cNvSpPr txBox="1">
            <a:spLocks/>
          </p:cNvSpPr>
          <p:nvPr/>
        </p:nvSpPr>
        <p:spPr>
          <a:xfrm>
            <a:off x="407368" y="404664"/>
            <a:ext cx="9217025" cy="1151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Kuntien osallistuminen valtion tienpitoon      vuosina 2011-2013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71113AE-5493-4042-8473-16CB075D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2270213"/>
            <a:ext cx="7848872" cy="3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18177"/>
            <a:ext cx="6528725" cy="5327164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>
              <a:defRPr/>
            </a:pPr>
            <a:fld id="{5E6DC98A-6258-4AB0-B6E1-3934EC140010}" type="datetime1">
              <a:rPr lang="fi-FI" sz="1200">
                <a:solidFill>
                  <a:srgbClr val="002E63"/>
                </a:solidFill>
                <a:latin typeface="Verdana"/>
              </a:rPr>
              <a:pPr algn="r" defTabSz="1219170">
                <a:defRPr/>
              </a:pPr>
              <a:t>16.9.2019</a:t>
            </a:fld>
            <a:endParaRPr lang="fi-FI" sz="12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529BDC67-9A7E-42C8-BC4E-FBA2E376B5B6}" type="slidenum">
              <a:rPr lang="fi-FI" sz="1200">
                <a:solidFill>
                  <a:srgbClr val="002E63"/>
                </a:solidFill>
                <a:latin typeface="Verdana"/>
              </a:rPr>
              <a:pPr defTabSz="1219170">
                <a:defRPr/>
              </a:pPr>
              <a:t>12</a:t>
            </a:fld>
            <a:endParaRPr lang="fi-FI" sz="1200" dirty="0">
              <a:solidFill>
                <a:srgbClr val="002E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220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Kuntien henkilökuljetukset lakimuutoksen jälkeen</a:t>
            </a:r>
            <a:br>
              <a:rPr lang="fi-FI" dirty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3600"/>
              <a:t>Nämä ovat toteutuneet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BD3029-2653-42BE-BA4D-F265608B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805"/>
            <a:ext cx="9217025" cy="1151979"/>
          </a:xfrm>
        </p:spPr>
        <p:txBody>
          <a:bodyPr/>
          <a:lstStyle/>
          <a:p>
            <a:r>
              <a:rPr lang="fi-FI" dirty="0"/>
              <a:t>Kuntien ennakkonäkemyksiä                liikennepalvelulain </a:t>
            </a:r>
            <a:r>
              <a:rPr lang="fi-FI" dirty="0">
                <a:solidFill>
                  <a:schemeClr val="tx2"/>
                </a:solidFill>
              </a:rPr>
              <a:t>myönteisistä           </a:t>
            </a:r>
            <a:r>
              <a:rPr lang="fi-FI" dirty="0"/>
              <a:t>vaikutuksista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64A6D0-63E5-40E6-B36D-71263EA0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4" y="1916683"/>
            <a:ext cx="6906360" cy="4320629"/>
          </a:xfrm>
        </p:spPr>
        <p:txBody>
          <a:bodyPr/>
          <a:lstStyle/>
          <a:p>
            <a:r>
              <a:rPr lang="fi-FI" sz="2200" dirty="0"/>
              <a:t>Toivottavasti lisää tarjoajia.</a:t>
            </a:r>
          </a:p>
          <a:p>
            <a:r>
              <a:rPr lang="fi-FI" sz="2200" dirty="0"/>
              <a:t>Joustavuutta, lisää toimijoita &gt; enemmän kilpailua.</a:t>
            </a:r>
          </a:p>
          <a:p>
            <a:r>
              <a:rPr lang="fi-FI" sz="2200" dirty="0"/>
              <a:t>Uudenlaista yrittäjyyttä, taksipalvelujen kehittäminen.</a:t>
            </a:r>
          </a:p>
          <a:p>
            <a:r>
              <a:rPr lang="fi-FI" sz="2200" dirty="0"/>
              <a:t>Enemmän markkinaehtoisia joukkoliikennevuoroja.</a:t>
            </a:r>
          </a:p>
          <a:p>
            <a:r>
              <a:rPr lang="fi-FI" sz="2200" dirty="0"/>
              <a:t>Kustannussäästöjä.</a:t>
            </a:r>
          </a:p>
          <a:p>
            <a:r>
              <a:rPr lang="fi-FI" sz="2200" dirty="0"/>
              <a:t>Erilaisten kuljetusten yhdisteleminen.</a:t>
            </a:r>
          </a:p>
          <a:p>
            <a:r>
              <a:rPr lang="fi-FI" sz="2200" dirty="0"/>
              <a:t>Koulukuljetuksiin lisää tarjoajia.</a:t>
            </a:r>
          </a:p>
          <a:p>
            <a:r>
              <a:rPr lang="fi-FI" sz="2200" dirty="0"/>
              <a:t>Ehkä vielä paremmin toimivan kilpailutuksen.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3600"/>
              <a:t>Nämä ovat toteutuneet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2C17A9-0A66-49A4-AD7A-F14271514403}"/>
              </a:ext>
            </a:extLst>
          </p:cNvPr>
          <p:cNvSpPr txBox="1">
            <a:spLocks/>
          </p:cNvSpPr>
          <p:nvPr/>
        </p:nvSpPr>
        <p:spPr>
          <a:xfrm>
            <a:off x="407988" y="332656"/>
            <a:ext cx="9217025" cy="1151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Kuntien ennakkonäkemyksiä         liikennepalvelulain                                         </a:t>
            </a:r>
            <a:r>
              <a:rPr lang="fi-FI" dirty="0">
                <a:solidFill>
                  <a:schemeClr val="accent5"/>
                </a:solidFill>
              </a:rPr>
              <a:t>riskeistä ja haasteista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025785-4600-434F-B4F4-C36AA51E6C53}"/>
              </a:ext>
            </a:extLst>
          </p:cNvPr>
          <p:cNvSpPr txBox="1">
            <a:spLocks/>
          </p:cNvSpPr>
          <p:nvPr/>
        </p:nvSpPr>
        <p:spPr>
          <a:xfrm>
            <a:off x="845824" y="2132707"/>
            <a:ext cx="10809158" cy="432062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Roboto" panose="020000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Kuljetuskustannukset nousevat.</a:t>
            </a:r>
          </a:p>
          <a:p>
            <a:r>
              <a:rPr lang="fi-FI" sz="2200" dirty="0"/>
              <a:t>Kilpailutukset entistä haasteellisempia.</a:t>
            </a:r>
          </a:p>
          <a:p>
            <a:r>
              <a:rPr lang="fi-FI" sz="2200" dirty="0"/>
              <a:t>Tuottajien määrän lisääntyminen ei lisää laatua.</a:t>
            </a:r>
          </a:p>
          <a:p>
            <a:r>
              <a:rPr lang="fi-FI" sz="2200" dirty="0"/>
              <a:t>Joukkoliikennereittien lakkauttaminen pienellä viiveellä.</a:t>
            </a:r>
          </a:p>
          <a:p>
            <a:r>
              <a:rPr lang="fi-FI" sz="2200" dirty="0"/>
              <a:t>Palvelun laadun varmistaminen lakisääteisissä kuljetuksissa haasteellista.</a:t>
            </a:r>
          </a:p>
          <a:p>
            <a:r>
              <a:rPr lang="fi-FI" sz="2200" dirty="0"/>
              <a:t>Taksipalveluiden saatavuus voi vähentyä -&gt; hintojen nousu -&gt; palvelun heikkeneminen -&gt; kaluston  sopivuus.</a:t>
            </a:r>
          </a:p>
        </p:txBody>
      </p:sp>
    </p:spTree>
    <p:extLst>
      <p:ext uri="{BB962C8B-B14F-4D97-AF65-F5344CB8AC3E}">
        <p14:creationId xmlns:p14="http://schemas.microsoft.com/office/powerpoint/2010/main" val="21584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101C64-F8E8-4DBC-B2AA-1AC6A4B8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Taksien saatavuusongelma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FF2B7B-3592-4B0D-B498-62FB50C45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Markkinaehtoisten taksipalvelujen alueellinen ja ajallinen keskittyminen. </a:t>
            </a:r>
          </a:p>
          <a:p>
            <a:r>
              <a:rPr lang="fi-FI" dirty="0"/>
              <a:t>Kunnat luovat kuljetushankinnoillaan peruskysyntää takseille.</a:t>
            </a:r>
          </a:p>
          <a:p>
            <a:r>
              <a:rPr lang="fi-FI" dirty="0"/>
              <a:t>Kunta vaikuttaa hankintamalleillaan palvelun tarjontaan.</a:t>
            </a:r>
          </a:p>
          <a:p>
            <a:r>
              <a:rPr lang="fi-FI" dirty="0"/>
              <a:t>Taksitoimijat: Kunta voi tilata päivystystä, jos palvelua ei synny markkinaehtoisesti (??)</a:t>
            </a:r>
          </a:p>
          <a:p>
            <a:r>
              <a:rPr lang="fi-FI" dirty="0"/>
              <a:t>Onko taksien päivystyssääntelyä (ajovuorot, päivystys) mahdollista täsmentää?</a:t>
            </a:r>
          </a:p>
          <a:p>
            <a:pPr lvl="1"/>
            <a:r>
              <a:rPr lang="fi-FI" dirty="0"/>
              <a:t>KKV: Taksit voivat sopia keskenään päivystysvuoroista, jos voidaan osoittaa, että taksipalvelua ei muuten paikkakunnalle tai alueelle synny.</a:t>
            </a:r>
          </a:p>
          <a:p>
            <a:pPr lvl="1"/>
            <a:r>
              <a:rPr lang="fi-FI" dirty="0"/>
              <a:t>Mistä toimijat tietävät, missä sallitun ja kielletyn raja?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31437D-8B4E-4FFA-A1FB-BF42A02F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11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Hankintojen strateginen johtaminen kunnassa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tavoitellaan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Tavoiteltu palvelutaso ja kustannusten hallinta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Onko tarve toimintamallien päivitykselle ja palvelukonsepteille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Yhteistyö kunnan sisällä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Yhteistyö muiden kuntien ja organisaatioiden kanssa</a:t>
            </a:r>
          </a:p>
          <a:p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Toimintakokonaisuus kunnassa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Koordinointitehtävä aidosti delegoitu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Toimialojen ja organisaatioiden työnjako ja yhteistyö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Tavoitteet ja seuranta</a:t>
            </a:r>
          </a:p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Mihin pyritään, miksi ja miten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Notkeus ja oikea suunta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Hankintatoimen resurssointi</a:t>
            </a:r>
          </a:p>
          <a:p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Kuljetushankinnat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Ajantasainen kuva palvelutarpeista hankintojen pohjaksi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Hankintojen ennakointi ja 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Avoimuus tulevista hankinnoista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Markkinavuoropuhelut</a:t>
            </a:r>
          </a:p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9C47205-E610-41EE-A175-F2378048FCF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Hankintojen strateginen johtaminen</a:t>
            </a:r>
          </a:p>
        </p:txBody>
      </p:sp>
    </p:spTree>
    <p:extLst>
      <p:ext uri="{BB962C8B-B14F-4D97-AF65-F5344CB8AC3E}">
        <p14:creationId xmlns:p14="http://schemas.microsoft.com/office/powerpoint/2010/main" val="7632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5B49CC-2C40-4843-A660-1E3ED7C4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18</a:t>
            </a:fld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651968-EA69-45DB-A31A-6C32FB9F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066925"/>
            <a:ext cx="8943975" cy="47910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AC97C76-E5B9-4E1E-B3CA-DFCBE1EE5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86" y="-171400"/>
            <a:ext cx="9361351" cy="23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Puhtaiden ajoneuvojen direktiivin implementointi</a:t>
            </a:r>
            <a:br>
              <a:rPr lang="fi-FI" sz="4000" dirty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	Sisältö: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23992" y="4725144"/>
            <a:ext cx="5544616" cy="1512168"/>
          </a:xfrm>
        </p:spPr>
        <p:txBody>
          <a:bodyPr/>
          <a:lstStyle/>
          <a:p>
            <a:r>
              <a:rPr lang="fi-FI" dirty="0"/>
              <a:t>Puhtaiden ajoneuvojen direktiivin implementointi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023992" y="2708920"/>
            <a:ext cx="5544616" cy="1440160"/>
          </a:xfrm>
        </p:spPr>
        <p:txBody>
          <a:bodyPr/>
          <a:lstStyle/>
          <a:p>
            <a:r>
              <a:rPr lang="fi-FI" dirty="0"/>
              <a:t>Kuntien henkilökuljetukset lakimuutoksen jälkeen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023992" y="620688"/>
            <a:ext cx="5544616" cy="1512168"/>
          </a:xfrm>
        </p:spPr>
        <p:txBody>
          <a:bodyPr/>
          <a:lstStyle/>
          <a:p>
            <a:r>
              <a:rPr lang="fi-FI" dirty="0"/>
              <a:t>Valtakunnallinen liikennejärjestelmäsuunnitelma, rahoitus</a:t>
            </a:r>
          </a:p>
        </p:txBody>
      </p:sp>
    </p:spTree>
    <p:extLst>
      <p:ext uri="{BB962C8B-B14F-4D97-AF65-F5344CB8AC3E}">
        <p14:creationId xmlns:p14="http://schemas.microsoft.com/office/powerpoint/2010/main" val="19154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Puhtaiden ajoneuvojen (</a:t>
            </a:r>
            <a:r>
              <a:rPr lang="fi-FI" dirty="0" err="1"/>
              <a:t>Clean</a:t>
            </a:r>
            <a:r>
              <a:rPr lang="fi-FI" dirty="0"/>
              <a:t> </a:t>
            </a:r>
            <a:r>
              <a:rPr lang="fi-FI" dirty="0" err="1"/>
              <a:t>Vehicles</a:t>
            </a:r>
            <a:r>
              <a:rPr lang="fi-FI" dirty="0"/>
              <a:t>) direktiivi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700808"/>
            <a:ext cx="8712968" cy="4320629"/>
          </a:xfrm>
        </p:spPr>
        <p:txBody>
          <a:bodyPr/>
          <a:lstStyle/>
          <a:p>
            <a:r>
              <a:rPr lang="fi-FI" dirty="0"/>
              <a:t>EU edistää puhtaiden ajoneuvojen markkinoita julkisten hankintojen kautta.</a:t>
            </a:r>
          </a:p>
          <a:p>
            <a:r>
              <a:rPr lang="fi-FI" dirty="0"/>
              <a:t>Direktiivi on jäsenmaata velvoittava. Kattaa sekä autojen että henkilö- ja tavarankuljetuspalvelujen hankinnan (osto, leasing, vuokraus).</a:t>
            </a:r>
          </a:p>
          <a:p>
            <a:r>
              <a:rPr lang="fi-FI" dirty="0"/>
              <a:t>Nykyinen direktiivi vuodelta 2009.</a:t>
            </a:r>
          </a:p>
          <a:p>
            <a:r>
              <a:rPr lang="fi-FI" dirty="0"/>
              <a:t>Kuntaliiton viesti valmistelun aikana direktiiviesityksen ongelmista: </a:t>
            </a:r>
          </a:p>
          <a:p>
            <a:pPr lvl="1"/>
            <a:r>
              <a:rPr lang="fi-FI" dirty="0"/>
              <a:t>Puhtaan ajoneuvon määritelmä liian kapea.</a:t>
            </a:r>
          </a:p>
          <a:p>
            <a:pPr lvl="1"/>
            <a:r>
              <a:rPr lang="fi-FI" dirty="0"/>
              <a:t>CV-autojen tavoiteosuudet 2021-2025-2030 liian korkeat esim. lakisääteisten henkilökuljetusten kannalta.</a:t>
            </a:r>
          </a:p>
          <a:p>
            <a:r>
              <a:rPr lang="fi-FI" dirty="0"/>
              <a:t>K</a:t>
            </a:r>
            <a:r>
              <a:rPr lang="fi-FI" dirty="0">
                <a:sym typeface="Wingdings" panose="05000000000000000000" pitchFamily="2" charset="2"/>
              </a:rPr>
              <a:t>ansallinen lainsäädäntö saatettava voimaan viimeistään 1.8.2021</a:t>
            </a:r>
          </a:p>
          <a:p>
            <a:r>
              <a:rPr lang="fi-FI" dirty="0">
                <a:sym typeface="Wingdings" panose="05000000000000000000" pitchFamily="2" charset="2"/>
              </a:rPr>
              <a:t>Koskee uusia sopimuksia.</a:t>
            </a:r>
          </a:p>
          <a:p>
            <a:pPr marL="0" indent="0" algn="r">
              <a:buNone/>
            </a:pPr>
            <a:endParaRPr lang="fi-FI" dirty="0"/>
          </a:p>
          <a:p>
            <a:pPr marL="2667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539750" lvl="2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20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931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CVD:n</a:t>
            </a:r>
            <a:r>
              <a:rPr lang="fi-FI" dirty="0"/>
              <a:t> minimivaatimukset julkisille auto- ja kuljetuspalveluhankinnoille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3"/>
            <p:extLst/>
          </p:nvPr>
        </p:nvGraphicFramePr>
        <p:xfrm>
          <a:off x="407988" y="1844675"/>
          <a:ext cx="10656565" cy="41485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1367542539"/>
                    </a:ext>
                  </a:extLst>
                </a:gridCol>
              </a:tblGrid>
              <a:tr h="50420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Ajoneuvoluokka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i="0" u="none" strike="noStrike" kern="1200" baseline="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Minimiosuus julkisille hankinnoille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i="0" u="none" strike="noStrike" kern="1200" baseline="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i="0" u="none" strike="noStrike" kern="1200" baseline="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8/2021</a:t>
                      </a:r>
                      <a:r>
                        <a:rPr lang="fi-FI" sz="1400" b="1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– 12/2025</a:t>
                      </a:r>
                      <a:endParaRPr lang="fi-FI" sz="1400" b="1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1/2026-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Merkitys</a:t>
                      </a:r>
                      <a:r>
                        <a:rPr lang="fi-FI" sz="1400" b="1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kuntasektorille</a:t>
                      </a:r>
                      <a:endParaRPr lang="fi-FI" sz="1400" b="1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Henkilöautot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(M1)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Max.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8 matkustajaa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Käytännössä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täyssähköauto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89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Pienoisbussit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(M2)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Yli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8 matkustajaa, </a:t>
                      </a:r>
                      <a:r>
                        <a:rPr lang="fi-FI" sz="1400" baseline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kok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massa </a:t>
                      </a:r>
                      <a:r>
                        <a:rPr lang="fi-FI" sz="1400" baseline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max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5 t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Käytännössä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täyssähköauto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Bussit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(M3)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Kaupunkibussit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</a:t>
                      </a:r>
                      <a:r>
                        <a:rPr lang="fi-FI" sz="140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bus</a:t>
                      </a:r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)</a:t>
                      </a:r>
                    </a:p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 Alaluokat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I ja A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Vähintään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50 %</a:t>
                      </a:r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sähköbusseja. Loppuihin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käy vaihtoehtoiset käyttövoimat (esim. liikennebiokaasu, uusiutuva diesel)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Muut bussit (</a:t>
                      </a:r>
                      <a:r>
                        <a:rPr lang="fi-FI" sz="1400" baseline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coach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)</a:t>
                      </a:r>
                    </a:p>
                    <a:p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 Alaluokat B, II ja III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%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%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Direktiivi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ei koske  (s</a:t>
                      </a:r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eutuliikenteen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bussit, kaukoliikenteen bussit)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Pakettiautot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(N1)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Kok.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massa </a:t>
                      </a:r>
                      <a:r>
                        <a:rPr lang="fi-FI" sz="1400" baseline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max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3,5 t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Käytännössä täyssähköauto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45979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Kuorma-autot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Kok.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massa </a:t>
                      </a:r>
                      <a:r>
                        <a:rPr lang="fi-FI" sz="1400" baseline="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max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12 t (N2)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Ei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sähköautovaatimuksia; vaihtoehtoiset käyttövoimat hyväksytään (ei seoksia)</a:t>
                      </a:r>
                    </a:p>
                    <a:p>
                      <a:pPr algn="l"/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Kunnissa lähinnä jätekuljetukset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Kok.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massa yli 12 t (N3)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22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2400" dirty="0"/>
              <a:t>Toimeenpano ei saa johtaa siihen, että kunnan tai kuntaryhmän on toteutettava vaatimuksia hinnalla millä hyvänsä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A1F27-F490-4BFD-AD48-27CB66796548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Kuntaliitto: Puhtaiden ajoneuvojen direktiivin toimeenpano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B8D5DF-7EFE-46AA-8D95-2814B9145EC2}"/>
              </a:ext>
            </a:extLst>
          </p:cNvPr>
          <p:cNvSpPr txBox="1">
            <a:spLocks/>
          </p:cNvSpPr>
          <p:nvPr/>
        </p:nvSpPr>
        <p:spPr>
          <a:xfrm>
            <a:off x="407368" y="1844675"/>
            <a:ext cx="8496622" cy="432062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Roboto" panose="020000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Tavoite hyvä, mutta toteutus haasteellista vielä monta vuotta.</a:t>
            </a:r>
          </a:p>
          <a:p>
            <a:pPr lvl="1"/>
            <a:r>
              <a:rPr lang="fi-FI" dirty="0"/>
              <a:t>Vaatimukset täyttävien ja käyttötarkoituksiin soveltuvien               ajoneuvojen saatavuus ja hinta Suomen markkinoilla??</a:t>
            </a:r>
          </a:p>
          <a:p>
            <a:r>
              <a:rPr lang="fi-FI" dirty="0"/>
              <a:t>Ongelmallisinta koululais- ja sote-kuljetukset. Kaupunkibussiliikenteessä puhdas kalusto yleistymässä.</a:t>
            </a:r>
          </a:p>
          <a:p>
            <a:r>
              <a:rPr lang="fi-FI" dirty="0"/>
              <a:t>Eteneminen painopisteittäin: ensivaiheessa niissä        ajoneuvoryhmissä, joille on markkinaa.</a:t>
            </a:r>
          </a:p>
          <a:p>
            <a:r>
              <a:rPr lang="fi-FI" dirty="0"/>
              <a:t>Pyrittävä estämään kilpailun ja hankintojen vääristymistä. </a:t>
            </a:r>
          </a:p>
          <a:p>
            <a:r>
              <a:rPr lang="fi-FI" dirty="0"/>
              <a:t>Tarvitaan innovatiivisten hankintamallien yhteiskehittämistä. </a:t>
            </a:r>
          </a:p>
          <a:p>
            <a:r>
              <a:rPr lang="fi-FI" dirty="0"/>
              <a:t>Valtion vauhditettava ajoneuvokannan uusiutumista.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5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C:\Users\huikkka\AppData\Local\Microsoft\Windows\INetCache\Content.Outlook\XQ9GAP7J\KEINO_akatemia_1 (002)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61" y="1553029"/>
            <a:ext cx="3811659" cy="415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KEINO akatemia vaikuttavien hankintojen strategiseen johtamiseen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4622491" y="1784172"/>
            <a:ext cx="6816474" cy="4321175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KEINO osaamiskeskuksen maksuton kestävien ja innovatiivisten hankintojen strategisen johtamisen kehittämisohjelma</a:t>
            </a:r>
          </a:p>
          <a:p>
            <a:r>
              <a:rPr lang="fi-FI" dirty="0"/>
              <a:t>Kesto 10/2019-05/2020</a:t>
            </a:r>
          </a:p>
          <a:p>
            <a:r>
              <a:rPr lang="fi-FI" dirty="0"/>
              <a:t>Hakuaika 30.9.2019 mennessä</a:t>
            </a:r>
          </a:p>
          <a:p>
            <a:r>
              <a:rPr lang="fi-FI" dirty="0"/>
              <a:t>5kpl 2 päivän lähiopetusjaksoa + välitehtävät sekä organisaatiokohtainen kehittämistehtävä</a:t>
            </a:r>
          </a:p>
          <a:p>
            <a:r>
              <a:rPr lang="fi-FI" dirty="0"/>
              <a:t>Jaksojen teemoina mm. strategiset linjaukset, volyymit + priorisointi, työkalut johtamiseen ja </a:t>
            </a:r>
            <a:r>
              <a:rPr lang="fi-FI" dirty="0" err="1"/>
              <a:t>toiminnallistamiseen</a:t>
            </a:r>
            <a:r>
              <a:rPr lang="fi-FI" dirty="0"/>
              <a:t>, vaikuttavuus ja mittaaminen, </a:t>
            </a:r>
            <a:r>
              <a:rPr lang="fi-FI" dirty="0" err="1"/>
              <a:t>benchmarking</a:t>
            </a:r>
            <a:r>
              <a:rPr lang="fi-FI" dirty="0"/>
              <a:t> </a:t>
            </a:r>
          </a:p>
          <a:p>
            <a:r>
              <a:rPr lang="fi-FI" dirty="0"/>
              <a:t>Lisätiedot: </a:t>
            </a:r>
            <a:r>
              <a:rPr lang="fi-FI" dirty="0">
                <a:hlinkClick r:id="rId4"/>
              </a:rPr>
              <a:t>www.hankintakeino.fi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58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Kiitos!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Johanna Vilkuna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johanna.vilkuna@kuntaliitto.fi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@</a:t>
            </a:r>
            <a:r>
              <a:rPr lang="fi-FI" dirty="0" err="1"/>
              <a:t>JohannaVilkuna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7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Valtakunnallinen liikennejärjestelmä-suunnitelma,</a:t>
            </a:r>
            <a:br>
              <a:rPr lang="fi-FI" sz="4000" dirty="0"/>
            </a:br>
            <a:r>
              <a:rPr lang="fi-FI" sz="4000" dirty="0"/>
              <a:t>rahoitus</a:t>
            </a:r>
            <a:br>
              <a:rPr lang="fi-FI" dirty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00FD5-2215-4EF9-9AE4-74302841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 liikennejärjestelmästä ja maanteistä:</a:t>
            </a:r>
            <a:br>
              <a:rPr lang="fi-FI" dirty="0"/>
            </a:br>
            <a:r>
              <a:rPr lang="fi-FI" dirty="0"/>
              <a:t>valtakunnallinen liikennejärjestelmäsuunnitelma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297BE7-7DC3-4009-B07D-85ED08F3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r>
              <a:rPr lang="fi-FI" dirty="0"/>
              <a:t>LVM vastaa valmistelusta, valtioneuvosto hyväksyy.</a:t>
            </a:r>
          </a:p>
          <a:p>
            <a:r>
              <a:rPr lang="fi-FI" dirty="0"/>
              <a:t>Sisältää:</a:t>
            </a:r>
          </a:p>
          <a:p>
            <a:pPr lvl="1"/>
            <a:r>
              <a:rPr lang="fi-FI" dirty="0"/>
              <a:t>Arvio liikennejärjestelmän nykytilasta ja tulevasta toimintaympäristöstä</a:t>
            </a:r>
          </a:p>
          <a:p>
            <a:pPr lvl="1"/>
            <a:r>
              <a:rPr lang="fi-FI" dirty="0"/>
              <a:t>Liikennejärjestelmää koskevat tavoitteet ja toimenpide-ehdotukset</a:t>
            </a:r>
          </a:p>
          <a:p>
            <a:pPr lvl="1"/>
            <a:r>
              <a:rPr lang="fi-FI" dirty="0"/>
              <a:t>12 vuodeksi laadittava ohjelma, joka sisältää valtion ja kuntien toimenpiteitä ja valtion rahoitusohjelman. </a:t>
            </a:r>
          </a:p>
          <a:p>
            <a:r>
              <a:rPr lang="fi-FI" dirty="0"/>
              <a:t>SOVA-lain mukainen vaikutusten arviointi.</a:t>
            </a:r>
          </a:p>
          <a:p>
            <a:r>
              <a:rPr lang="fi-FI" dirty="0"/>
              <a:t>Kunkin hallituskauden alussa suunnitelma tarkistetaan ja sovitetaan yhteen julkisen talouden suunnitelman kanssa sekä tarvittaessa tarkistetaan julkisen talouden suunnitelman muuttuessa.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2BCDC5-6D25-4EF1-9F81-78106E0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037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A897F-1FA8-40BF-82CF-829C20EBC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109FFB-4318-4C05-8AFB-27E78295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5</a:t>
            </a:fld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F471A4-2C6C-4B5D-AE73-6183C2D12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7" t="18871" r="13972"/>
          <a:stretch/>
        </p:blipFill>
        <p:spPr>
          <a:xfrm>
            <a:off x="263352" y="190500"/>
            <a:ext cx="11670058" cy="65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703138-3F01-4A4D-A94E-ED3DD1F4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6</a:t>
            </a:fld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8C75F5-FC2B-4D65-9FDB-125821CC6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8" t="18871" r="13973"/>
          <a:stretch/>
        </p:blipFill>
        <p:spPr>
          <a:xfrm>
            <a:off x="258590" y="190500"/>
            <a:ext cx="11670058" cy="65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Kuntaliitto pitää tärkeänä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Prosessi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Avoin ja reilu prosessi.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Virallisen työryhmän lisäksi suoraa vuorovaikutusta kuntien ja alueiden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Yhteiseksi koetut tilanne- ja kehityskuvat ja tavoitteet.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Laaja-alainen vaikutusten arviointi tukee valmistelua ja päätöksentekoa.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Riittävät kuulemisajat.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Toimenpiteet tavoitteisiin ja vaikutusarviointeihin perustuvia.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”Kuntien toimet” = valtion ja kuntien yhteistyöhankkeita.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Uudet avaukset yhteistyössä.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MAL-sopimusten ja muiden sopimusten kytkentä.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Selkeät rahoitusvastuut, vapaaehtoinen sopiminen.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/>
          <a:lstStyle/>
          <a:p>
            <a:r>
              <a:rPr lang="fi-FI" dirty="0"/>
              <a:t>Jatkuvuus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Varmistetaan oikea-aikainen suunnitteluvalmius.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Turvataan ennakoitavuus ja pitkäjänteisyys.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Kehitetään myös kevyempiä mutta tehokkaita sopimuksellisuuden malleja.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Yksiääninen valtioneuvosto ja koko liikennehallinto toiminnallisesti samassa linjassa.</a:t>
            </a:r>
          </a:p>
        </p:txBody>
      </p:sp>
    </p:spTree>
    <p:extLst>
      <p:ext uri="{BB962C8B-B14F-4D97-AF65-F5344CB8AC3E}">
        <p14:creationId xmlns:p14="http://schemas.microsoft.com/office/powerpoint/2010/main" val="42455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Neuvottelut suurten raideliikenne-hankkeiden edistämiseksi käyntiin</a:t>
            </a:r>
            <a:br>
              <a:rPr lang="fi-FI" dirty="0"/>
            </a:br>
            <a:r>
              <a:rPr lang="fi-FI" dirty="0"/>
              <a:t>(VN 10.9.2019)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8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72DC3F-D991-4060-8FA1-2CABA2DF7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96" y="99392"/>
            <a:ext cx="478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3B302-6DB1-46BE-9FDE-05142B5C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Otteita </a:t>
            </a:r>
            <a:r>
              <a:rPr lang="fi-FI" dirty="0" err="1"/>
              <a:t>VN:n</a:t>
            </a:r>
            <a:r>
              <a:rPr lang="fi-FI" dirty="0"/>
              <a:t> tiedotteesta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2F8A03-F70F-408E-9D24-C67A4F1F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916832"/>
            <a:ext cx="10369152" cy="3960440"/>
          </a:xfrm>
        </p:spPr>
        <p:txBody>
          <a:bodyPr/>
          <a:lstStyle/>
          <a:p>
            <a:r>
              <a:rPr lang="fi-FI" i="1" dirty="0"/>
              <a:t>…liikenne- ja viestintäministeriö käynnistää neuvottelut Turun tunnin juna -hankeyhtiön sekä Suomi-rata-hankeyhtiön perustamiseksi. </a:t>
            </a:r>
          </a:p>
          <a:p>
            <a:r>
              <a:rPr lang="fi-FI" i="1" dirty="0"/>
              <a:t>Suunnitteluvaiheeseen ja suunnittelun rahoitukseen osallistuminen </a:t>
            </a:r>
            <a:r>
              <a:rPr lang="fi-FI" i="1" dirty="0">
                <a:highlight>
                  <a:srgbClr val="FFFF00"/>
                </a:highlight>
              </a:rPr>
              <a:t>ei sido osapuolia hankkeiden rakentamisvaiheeseen tai rakentamisen rahoitukseen.</a:t>
            </a:r>
          </a:p>
          <a:p>
            <a:r>
              <a:rPr lang="fi-FI" i="1" dirty="0"/>
              <a:t>Neuvotteluissa käydään läpi raideliikennehankkeiden suunnittelun lähtökohtia…. Lisäksi käydään läpi hankkeen myötä toteutuvien maankäyttö- ja kiinteistökehityshyötyjen ja muiden hyötyjen taikka tulojen ohjaaminen hankkeen toteuttamiseen.</a:t>
            </a:r>
          </a:p>
          <a:p>
            <a:r>
              <a:rPr lang="fi-FI" i="1" dirty="0"/>
              <a:t>Liikenne- ja viestintäministeriö on käynnistänyt selvityksen ja vertailun itäisen nopean yhteyden linjauksesta.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AA4256-41A1-4B1A-968C-A60EA405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40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Sitaatti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sitaattipohjilla.potx [Vain luku]" id="{21CA9D76-6CB6-4016-80AF-C105CB738B95}" vid="{862E49BE-6BE1-4291-A409-3703E21EE277}"/>
    </a:ext>
  </a:extLst>
</a:theme>
</file>

<file path=ppt/theme/theme2.xml><?xml version="1.0" encoding="utf-8"?>
<a:theme xmlns:a="http://schemas.openxmlformats.org/drawingml/2006/main" name="1_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 Suomi-Ruotsi 2019.potx" id="{F0CF60CB-06A0-4878-881E-C0C4CC5B35FC}" vid="{F22373D1-E261-4B42-BFC1-9B7A5E429FDA}"/>
    </a:ext>
  </a:extLst>
</a:theme>
</file>

<file path=ppt/theme/theme3.xml><?xml version="1.0" encoding="utf-8"?>
<a:theme xmlns:a="http://schemas.openxmlformats.org/drawingml/2006/main" name="Kuntaliitto suomenkielinen">
  <a:themeElements>
    <a:clrScheme name="Hankinnat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A0A404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AFE9B6D3B324EBD505F3C3A1F6AF5" ma:contentTypeVersion="11" ma:contentTypeDescription="Create a new document." ma:contentTypeScope="" ma:versionID="f3c6ddcb595fe7cb495c49e8cf8f8373">
  <xsd:schema xmlns:xsd="http://www.w3.org/2001/XMLSchema" xmlns:xs="http://www.w3.org/2001/XMLSchema" xmlns:p="http://schemas.microsoft.com/office/2006/metadata/properties" xmlns:ns3="487fe997-572f-40ed-9d65-5c3409f5b296" xmlns:ns4="9005750b-d339-4489-bbca-4e6a30406c5c" targetNamespace="http://schemas.microsoft.com/office/2006/metadata/properties" ma:root="true" ma:fieldsID="2ce13fa4aff138d5b90975ee3dfd7b38" ns3:_="" ns4:_="">
    <xsd:import namespace="487fe997-572f-40ed-9d65-5c3409f5b296"/>
    <xsd:import namespace="9005750b-d339-4489-bbca-4e6a30406c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fe997-572f-40ed-9d65-5c3409f5b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5750b-d339-4489-bbca-4e6a30406c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AF4E1-5FB9-4F97-99AD-DB7EFD095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8182A1-C0C3-46B5-B319-CABE911E0041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005750b-d339-4489-bbca-4e6a30406c5c"/>
    <ds:schemaRef ds:uri="487fe997-572f-40ed-9d65-5c3409f5b29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529C2C-DEEA-43E4-AFC0-496A22445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fe997-572f-40ed-9d65-5c3409f5b296"/>
    <ds:schemaRef ds:uri="9005750b-d339-4489-bbca-4e6a30406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1093</Words>
  <Application>Microsoft Office PowerPoint</Application>
  <PresentationFormat>Laajakuva</PresentationFormat>
  <Paragraphs>227</Paragraphs>
  <Slides>24</Slides>
  <Notes>22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24</vt:i4>
      </vt:variant>
    </vt:vector>
  </HeadingPairs>
  <TitlesOfParts>
    <vt:vector size="33" baseType="lpstr">
      <vt:lpstr>Arial</vt:lpstr>
      <vt:lpstr>Calibri</vt:lpstr>
      <vt:lpstr>Roboto</vt:lpstr>
      <vt:lpstr>Roboto Light</vt:lpstr>
      <vt:lpstr>Verdana</vt:lpstr>
      <vt:lpstr>Wingdings</vt:lpstr>
      <vt:lpstr>Kuntaliitto Kommunförbundet</vt:lpstr>
      <vt:lpstr>1_Kuntaliitto Kommunförbundet</vt:lpstr>
      <vt:lpstr>Kuntaliitto suomenkielinen</vt:lpstr>
      <vt:lpstr>Ajankohtaista henkilö-kuljetuksista sekä valtakunnallisen liikennejärjestelmä-suunnitelman valmistelu</vt:lpstr>
      <vt:lpstr>    Sisältö:</vt:lpstr>
      <vt:lpstr>Valtakunnallinen liikennejärjestelmä-suunnitelma, rahoitus </vt:lpstr>
      <vt:lpstr>Laki liikennejärjestelmästä ja maanteistä: valtakunnallinen liikennejärjestelmäsuunnitelma </vt:lpstr>
      <vt:lpstr>PowerPoint-esitys</vt:lpstr>
      <vt:lpstr>PowerPoint-esitys</vt:lpstr>
      <vt:lpstr>Mitä Kuntaliitto pitää tärkeänä</vt:lpstr>
      <vt:lpstr>Neuvottelut suurten raideliikenne-hankkeiden edistämiseksi käyntiin (VN 10.9.2019)</vt:lpstr>
      <vt:lpstr>Otteita VN:n tiedotteesta</vt:lpstr>
      <vt:lpstr>Kuntaliitto: Infran kehittämiseen pitkäjänteisyyttä, rahoitusvastuut pidettävä selkeinä</vt:lpstr>
      <vt:lpstr>PowerPoint-esitys</vt:lpstr>
      <vt:lpstr>PowerPoint-esitys</vt:lpstr>
      <vt:lpstr>Kuntien henkilökuljetukset lakimuutoksen jälkeen </vt:lpstr>
      <vt:lpstr>Kuntien ennakkonäkemyksiä                liikennepalvelulain myönteisistä           vaikutuksista</vt:lpstr>
      <vt:lpstr>PowerPoint-esitys</vt:lpstr>
      <vt:lpstr> Taksien saatavuusongelma</vt:lpstr>
      <vt:lpstr>Hankintojen strateginen johtaminen kunnassa</vt:lpstr>
      <vt:lpstr>PowerPoint-esitys</vt:lpstr>
      <vt:lpstr>Puhtaiden ajoneuvojen direktiivin implementointi </vt:lpstr>
      <vt:lpstr>Puhtaiden ajoneuvojen (Clean Vehicles) direktiivi </vt:lpstr>
      <vt:lpstr>CVD:n minimivaatimukset julkisille auto- ja kuljetuspalveluhankinnoille</vt:lpstr>
      <vt:lpstr>PowerPoint-esitys</vt:lpstr>
      <vt:lpstr>KEINO akatemia vaikuttavien hankintojen strategiseen johtamiseen</vt:lpstr>
      <vt:lpstr> Kiitos!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2019-08-20T09:23:00Z</dcterms:created>
  <dcterms:modified xsi:type="dcterms:W3CDTF">2019-09-16T15:13:14Z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0x0101006B9AFE9B6D3B324EBD505F3C3A1F6AF5</vt:lpwstr>
  </property>
</Properties>
</file>